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63" r:id="rId5"/>
    <p:sldId id="266" r:id="rId6"/>
    <p:sldId id="270" r:id="rId7"/>
    <p:sldId id="260" r:id="rId8"/>
    <p:sldId id="267" r:id="rId9"/>
    <p:sldId id="268" r:id="rId10"/>
    <p:sldId id="262" r:id="rId11"/>
    <p:sldId id="269" r:id="rId12"/>
    <p:sldId id="271" r:id="rId13"/>
    <p:sldId id="272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</p:embeddedFont>
    <p:embeddedFont>
      <p:font typeface="Libre Baskerville" panose="020000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7" d="100"/>
          <a:sy n="77" d="100"/>
        </p:scale>
        <p:origin x="1290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932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04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25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Real-World Automation in Azure DevOps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Bringing Efficiency &amp; Scale Through Smart Workflows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 Avaneesh | DevOps Engineer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F8DE7-DBD4-F8E9-1883-7A4846DA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5302" y="7761699"/>
            <a:ext cx="2238687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0515"/>
            <a:ext cx="11048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Azure DevOps REST APIs – Essentials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29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basic structure is key to using Azure DevOps REST APIs effectively.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409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Structure: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URL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dev.azure.com/{organization}) +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Endpoint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(e.g., _apis/build/builds) +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(GET, POST, etc.) +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Authentication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(PAT).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021931"/>
            <a:ext cx="13042821" cy="2329101"/>
          </a:xfrm>
          <a:prstGeom prst="roundRect">
            <a:avLst>
              <a:gd name="adj" fmla="val 40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28224" y="41732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 Items: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Create, update, query tasks, bugs, features.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824" y="4173260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Postman: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testing and exploring API endpoints.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224" y="48235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Trigger builds, manage definitions.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5824" y="4823579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requests: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scripting complex automation.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5330190"/>
            <a:ext cx="130275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224" y="5473898"/>
            <a:ext cx="60563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Builds/Releases: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Get status, manage deployments.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5824" y="5473898"/>
            <a:ext cx="60563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PowerShell: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scripting within Azure or on-prem environments.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061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Azure DevOps REST API Documentation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F82730-03F1-ADA9-CBCD-0A2814119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661216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199" y="351353"/>
            <a:ext cx="6222444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Azure DevOps REST APIs – Essentials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7198" y="1057037"/>
            <a:ext cx="7446645" cy="1476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Base URL: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https://dev.azure.com/{organization}/{project}/_apis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47199" y="1305997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Endpoint: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Specific resource, e.g., </a:t>
            </a:r>
            <a:r>
              <a:rPr lang="en-US" sz="10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/wit/workitems/{id}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47199" y="1554956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Method: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GET, POST, PUT, DELETE (HTTP verbs)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47199" y="1803916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Auth:</a:t>
            </a: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Personal Access Token (PAT) in header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47199" y="2135981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APIs: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447199" y="2463403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Work Items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47199" y="2712363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Pipelines &amp; Builds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47199" y="2961323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Releases</a:t>
            </a:r>
            <a:endParaRPr lang="en-US" sz="10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673" y="1085850"/>
            <a:ext cx="6712148" cy="671214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78673" y="7941707"/>
            <a:ext cx="1597343" cy="199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Used: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478673" y="8269129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Postman</a:t>
            </a:r>
            <a:endParaRPr lang="en-US" sz="1000" dirty="0"/>
          </a:p>
        </p:txBody>
      </p:sp>
      <p:sp>
        <p:nvSpPr>
          <p:cNvPr id="14" name="Text 11"/>
          <p:cNvSpPr/>
          <p:nvPr/>
        </p:nvSpPr>
        <p:spPr>
          <a:xfrm>
            <a:off x="7478673" y="8518088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requests library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7478673" y="8767048"/>
            <a:ext cx="6712148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PowerShell Invoke-RestMethod</a:t>
            </a:r>
            <a:endParaRPr lang="en-US" sz="1000" dirty="0"/>
          </a:p>
        </p:txBody>
      </p:sp>
      <p:sp>
        <p:nvSpPr>
          <p:cNvPr id="16" name="Shape 13"/>
          <p:cNvSpPr/>
          <p:nvPr/>
        </p:nvSpPr>
        <p:spPr>
          <a:xfrm>
            <a:off x="7478673" y="9115068"/>
            <a:ext cx="6712148" cy="542687"/>
          </a:xfrm>
          <a:prstGeom prst="roundRect">
            <a:avLst>
              <a:gd name="adj" fmla="val 9890"/>
            </a:avLst>
          </a:prstGeom>
          <a:solidFill>
            <a:srgbClr val="F3E4BF"/>
          </a:solidFill>
          <a:ln/>
        </p:spPr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427" y="9307711"/>
            <a:ext cx="159663" cy="12775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7893844" y="9274731"/>
            <a:ext cx="6169223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the official docs: Azure DevOps REST Docs</a:t>
            </a:r>
            <a:endParaRPr lang="en-US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CDC083-1FBA-45F2-A402-524720B8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1713" y="7593658"/>
            <a:ext cx="2238687" cy="568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1DF7EE-9041-E03A-61AC-39E74250D530}"/>
              </a:ext>
            </a:extLst>
          </p:cNvPr>
          <p:cNvSpPr txBox="1"/>
          <p:nvPr/>
        </p:nvSpPr>
        <p:spPr>
          <a:xfrm>
            <a:off x="502844" y="729537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https://learn.microsoft.com/en-us/rest/api/azure/devops/?view=azure-devops-rest-7.2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BCEB8B-7F55-5C91-2ACA-77DC84FF42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3" y="3542735"/>
            <a:ext cx="9441609" cy="4191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12327612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 Time – Watch Automation in Action!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3073" y="1739384"/>
            <a:ext cx="13084254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Let's see these automation concepts come to life with some practical examples.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3073" y="2562106"/>
            <a:ext cx="4001691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Call to Create Work Item</a:t>
            </a:r>
            <a:endParaRPr lang="en-US" sz="2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500676"/>
            <a:ext cx="4001691" cy="40016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21260" y="2562106"/>
            <a:ext cx="3686175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Trigger Pipeline via Script</a:t>
            </a:r>
            <a:endParaRPr lang="en-US" sz="21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260" y="3155632"/>
            <a:ext cx="4001691" cy="40016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69448" y="2562106"/>
            <a:ext cx="317885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Auto-Close Work Item</a:t>
            </a:r>
            <a:endParaRPr lang="en-US" sz="2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9448" y="3155632"/>
            <a:ext cx="4001691" cy="4001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630A37-E14D-0289-3140-26B765E977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713" y="7661216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49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Summary &amp;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07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 Small: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Automate incrementally, one task at a time.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3493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Pipelines as Code: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 YAML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version control and maintainability.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544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Your powerful enabler for cross-tool automation.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9664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Learn More: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Explore official Azure DevOps documentation and community resources.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626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 Any Questions?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9636"/>
            <a:ext cx="107170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Do We Mean by “Automation”?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120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DevOps,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automation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refers to using tools and scripts to perform repetitive tasks, eliminating manual effort and human error. Think of it as a reliable robot for your software development lifecycle.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929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Imagine deploying code manually every day – slow, error-prone, and frustrating!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351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Automation provides </a:t>
            </a:r>
            <a:r>
              <a:rPr lang="en-US" sz="1750" dirty="0">
                <a:solidFill>
                  <a:srgbClr val="5E98F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speed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>
                <a:solidFill>
                  <a:srgbClr val="5CC97B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consistency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r>
              <a:rPr lang="en-US" sz="1750" dirty="0">
                <a:solidFill>
                  <a:srgbClr val="B05EF1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reliability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r>
              <a:rPr lang="en-US" sz="1750" dirty="0">
                <a:solidFill>
                  <a:srgbClr val="F9D93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auditability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053251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B6D6FC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397341"/>
            <a:ext cx="283488" cy="22681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530906" y="533673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💡 </a:t>
            </a: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Real-Life Comparison: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Automating software deployment is like using a self-driving car instead of navigating manually in heavy traffic. It's faster, safer, and more efficient!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FCD93-AF6B-9612-9A6E-23C0F8959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205" y="7791845"/>
            <a:ext cx="2238687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44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Automation in Azure DevOps (Part 1)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355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86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CI/CD Pipelines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764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the journey from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Code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commit to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Deployment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ensuring rapid and consistent software delivery.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8355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686062"/>
            <a:ext cx="3838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Infrastructure Automation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1764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and provision infrastructure as code (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IaC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using tools like Bicep or Terraform for consistent environments.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8355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686062"/>
            <a:ext cx="3024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QA/Test Automation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1764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unit, integration, and load tests to catch bugs early and ensure software quality.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998105-22D6-4604-059E-ABDB7217A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713" y="7662624"/>
            <a:ext cx="2238687" cy="5669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490" y="386239"/>
            <a:ext cx="6809899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Automation in Pipelines (YAML Style)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1490" y="1105972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YAML pipelines are the heart of automation in Azure DevOps, defining your CI/CD flow as code.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624959" y="1594009"/>
            <a:ext cx="13380482" cy="49453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trigger:  - mainstages:- stage: Build  displayName: 'Build Application'  jobs:  - job: BuildJob    pool:      vmImage: 'ubuntu-latest'    steps:    - task: DotNetCoreCLI@2      displayName: 'Restore'      inputs:        command: 'restore'        projects: '**/*.csproj'    - task: DotNetCoreCLI@2      displayName: 'Build'      inputs:        command: 'build'        projects: '**/*.csproj'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1490" y="6802636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Trigger: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Defines when the pipeline runs (e.g., code push to 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main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branch).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1490" y="7076480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Stages: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High-level logical divisions (e.g., 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Test, Deploy).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1490" y="7350323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Jobs: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Collections of steps that run together on an agent (e.g., 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BuildJob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).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1490" y="7624167"/>
            <a:ext cx="13647420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Tasks: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Individual automation units (e.g., 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DotNetCoreCLI@2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.NET build).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05E35-7006-6964-9B67-2A8C8826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0" y="1544955"/>
            <a:ext cx="13849543" cy="52576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BEA01-73B8-7788-4487-361834BFD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1713" y="7575113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020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Automation in Azure DevOps (Part 2)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110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4" name="Shape 2"/>
          <p:cNvSpPr/>
          <p:nvPr/>
        </p:nvSpPr>
        <p:spPr>
          <a:xfrm>
            <a:off x="2551688" y="35013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671530"/>
            <a:ext cx="272177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4408527"/>
            <a:ext cx="3663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Script-Based Automation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89894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PowerShell, or Bash scripts within pipelines for custom tasks and integrations.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38110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Shape 6"/>
          <p:cNvSpPr/>
          <p:nvPr/>
        </p:nvSpPr>
        <p:spPr>
          <a:xfrm>
            <a:off x="6974860" y="35013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933" y="3671530"/>
            <a:ext cx="272177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440852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Monitoring &amp; Auto-remediation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525327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Set up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Trigger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-based automation to respond to alerts or conditions, initiating auto-healing workflows.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3811072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Shape 10"/>
          <p:cNvSpPr/>
          <p:nvPr/>
        </p:nvSpPr>
        <p:spPr>
          <a:xfrm>
            <a:off x="11398032" y="350139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2105" y="3671530"/>
            <a:ext cx="272177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4408527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Boards/Repo Automation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525327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work item movements, repository policies, and branch workflows using built-in rules.</a:t>
            </a:r>
            <a:endParaRPr lang="en-US" sz="17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8E964C9-6ED9-EFE2-6AF7-C6E6D73D6E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91713" y="7546554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0513"/>
            <a:ext cx="7998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Boards &amp; Repo Automation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629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workflows and enforce quality standards directly within your Boards and Repositories.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097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215408"/>
            <a:ext cx="3133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 Validation Policies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058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run builds or tests on Pull Requests (PRs) before merging code.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8097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Work Item Linking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7058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Auto-move work items (e.g., tasks, bugs) based on branch creation or PR completion.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98097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2154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Rules in Boards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470582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Define custom rules to automate field updates or assignees when work items change state.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5E5163-B821-6F4B-5C7D-7323E2AC0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13" y="7661216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74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APIs Fit Into Automation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351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 its core, automation relies on communication.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the language of this communication.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161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Think of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client-server architecture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 a restaurant: the client (you) requests food from the server (kitchen).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Azure DevOps exposes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endpoints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allowing external tools or scripts to interact with its services programmatically.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9263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Accessing these APIs requires authentication, typically using a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Personal Access Token (PAT)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for secure access.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158" y="395288"/>
            <a:ext cx="5541645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APIs Request Work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158" y="1132046"/>
            <a:ext cx="136240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APIs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are the backbone of modern automation, allowing different software systems to communicate and interact.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23" y="1523762"/>
            <a:ext cx="10526435" cy="72541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15600" y="6037534"/>
            <a:ext cx="2876570" cy="38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Client Request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97" y="4189573"/>
            <a:ext cx="681198" cy="6811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66847" y="2991304"/>
            <a:ext cx="2970022" cy="38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Gateway</a:t>
            </a:r>
            <a:endParaRPr lang="en-US" sz="13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7320" y="4604891"/>
            <a:ext cx="681197" cy="68119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60627" y="6929691"/>
            <a:ext cx="2876570" cy="383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Backend Server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756" y="5020208"/>
            <a:ext cx="681197" cy="68119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14054" y="3410027"/>
            <a:ext cx="2876570" cy="766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Response</a:t>
            </a:r>
            <a:endParaRPr lang="en-US" sz="1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560" y="5466180"/>
            <a:ext cx="681197" cy="68119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3158" y="8939570"/>
            <a:ext cx="136240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Client-Server Architecture: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Your script acts as a "client" requesting actions from the Azure DevOps "server" via 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REST API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endpoints.</a:t>
            </a:r>
            <a:endParaRPr lang="en-US" sz="1100" dirty="0"/>
          </a:p>
        </p:txBody>
      </p:sp>
      <p:sp>
        <p:nvSpPr>
          <p:cNvPr id="14" name="Text 7"/>
          <p:cNvSpPr/>
          <p:nvPr/>
        </p:nvSpPr>
        <p:spPr>
          <a:xfrm>
            <a:off x="503158" y="9219843"/>
            <a:ext cx="1362408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 Authentication: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 Personal Access Tokens (</a:t>
            </a:r>
            <a:r>
              <a:rPr lang="en-US" sz="11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PAT</a:t>
            </a: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) to securely authenticate your API calls, granting specific permissions.</a:t>
            </a:r>
            <a:endParaRPr lang="en-US" sz="11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8319DF-C5B1-82CF-26C7-8685BDA81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1713" y="7661216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945773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Common API Automation Scenarios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Create Work Item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 creation of bugs or tasks via script.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Trigger Pipeline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Initiate a </a:t>
            </a: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run with custom parameters.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Query Build Status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Retrieve real-time build and deployment status.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330458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Update Pipeline Variables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Dynamically modify </a:t>
            </a:r>
            <a:r>
              <a:rPr lang="en-US" sz="15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Pipeline</a:t>
            </a: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variables during execution.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Auto-Close Tasks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mark tasks as complete post-deployment.</a:t>
            </a:r>
            <a:endParaRPr lang="en-US" sz="15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5930A1-979C-E82D-D33E-38C49AEA4F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1713" y="7544872"/>
            <a:ext cx="2238687" cy="56838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1050</Words>
  <Application>Microsoft Office PowerPoint</Application>
  <PresentationFormat>Custom</PresentationFormat>
  <Paragraphs>110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Consolas</vt:lpstr>
      <vt:lpstr>Arial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Neesh</dc:creator>
  <cp:lastModifiedBy>Avaneesh Kumar</cp:lastModifiedBy>
  <cp:revision>3</cp:revision>
  <dcterms:created xsi:type="dcterms:W3CDTF">2025-07-21T18:18:36Z</dcterms:created>
  <dcterms:modified xsi:type="dcterms:W3CDTF">2025-07-22T04:18:59Z</dcterms:modified>
</cp:coreProperties>
</file>